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handoutMasterIdLst>
    <p:handoutMasterId r:id="rId18"/>
  </p:handoutMasterIdLst>
  <p:sldIdLst>
    <p:sldId id="1051" r:id="rId4"/>
    <p:sldId id="922" r:id="rId6"/>
    <p:sldId id="1085" r:id="rId7"/>
    <p:sldId id="1114" r:id="rId8"/>
    <p:sldId id="1116" r:id="rId9"/>
    <p:sldId id="1118" r:id="rId10"/>
    <p:sldId id="1119" r:id="rId11"/>
    <p:sldId id="1120" r:id="rId12"/>
    <p:sldId id="1122" r:id="rId13"/>
    <p:sldId id="1123" r:id="rId14"/>
    <p:sldId id="1124" r:id="rId15"/>
    <p:sldId id="1126" r:id="rId16"/>
    <p:sldId id="991" r:id="rId17"/>
  </p:sldIdLst>
  <p:sldSz cx="12190095" cy="6858000"/>
  <p:notesSz cx="6858000" cy="992632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6FF"/>
    <a:srgbClr val="996633"/>
    <a:srgbClr val="C0504D"/>
    <a:srgbClr val="F39C12"/>
    <a:srgbClr val="0096FF"/>
    <a:srgbClr val="A5C067"/>
    <a:srgbClr val="FF6600"/>
    <a:srgbClr val="86A051"/>
    <a:srgbClr val="9BBB5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153" autoAdjust="0"/>
  </p:normalViewPr>
  <p:slideViewPr>
    <p:cSldViewPr>
      <p:cViewPr varScale="1">
        <p:scale>
          <a:sx n="101" d="100"/>
          <a:sy n="101" d="100"/>
        </p:scale>
        <p:origin x="120" y="312"/>
      </p:cViewPr>
      <p:guideLst>
        <p:guide orient="horz" pos="1980"/>
        <p:guide pos="3839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50" y="-108"/>
      </p:cViewPr>
      <p:guideLst>
        <p:guide orient="horz" pos="286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574F-E74A-4E74-A796-A6F6A590D5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3166E-104F-423A-A7C7-83C46CB646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279C032-4778-4128-91B7-116C866FCAA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588EC7-5B95-4E2E-8C0E-85CF9928F5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1A122B-21B4-4C0E-B09E-C8C355F01B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主要任务；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88EC7-5B95-4E2E-8C0E-85CF9928F5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C656-FDCC-4FED-B4CC-1C59C5E9967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57F5-2C69-47F0-9E46-5B1D14B599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8EF2C8-C02A-4337-8B3B-D701ACDCE1B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C0495B-7676-4770-9ACF-EC9F155E6AD2}" type="slidenum">
              <a:rPr lang="zh-CN" altLang="en-US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0" y="857250"/>
            <a:ext cx="12190413" cy="0"/>
          </a:xfrm>
          <a:prstGeom prst="line">
            <a:avLst/>
          </a:prstGeom>
          <a:ln w="44450">
            <a:solidFill>
              <a:srgbClr val="267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桌面备份2020-5\龙芯校企合作介绍\龙芯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01" y="162947"/>
            <a:ext cx="1800200" cy="5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0304B-100E-4649-A2F5-2DD54D479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9C87-4EC8-459A-989D-4D2D7A85C8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6"/>
          <p:cNvSpPr>
            <a:spLocks noChangeArrowheads="1"/>
          </p:cNvSpPr>
          <p:nvPr/>
        </p:nvSpPr>
        <p:spPr bwMode="auto">
          <a:xfrm>
            <a:off x="0" y="1809105"/>
            <a:ext cx="12190413" cy="2339975"/>
          </a:xfrm>
          <a:prstGeom prst="rect">
            <a:avLst/>
          </a:prstGeom>
          <a:solidFill>
            <a:srgbClr val="267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83077"/>
            <a:ext cx="12190413" cy="12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910590" y="2420620"/>
            <a:ext cx="102850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1" sz="3600" kern="0" dirty="0">
                <a:solidFill>
                  <a:srgbClr val="FFFFFF"/>
                </a:solidFill>
                <a:ea typeface="微软雅黑" panose="020B0503020204020204" charset="-122"/>
                <a:sym typeface="+mn-ea"/>
              </a:rPr>
              <a:t>第九讲 龙芯2K GPIO驱动应用开发</a:t>
            </a:r>
            <a:endParaRPr kumimoji="1" sz="3600" kern="0" dirty="0">
              <a:solidFill>
                <a:srgbClr val="FFFFFF"/>
              </a:solidFill>
              <a:ea typeface="微软雅黑" panose="020B0503020204020204" charset="-122"/>
              <a:sym typeface="+mn-ea"/>
            </a:endParaRPr>
          </a:p>
        </p:txBody>
      </p:sp>
      <p:pic>
        <p:nvPicPr>
          <p:cNvPr id="4" name="Picture 2" descr="D:\桌面备份2020-5\龙芯校企合作介绍\龙芯LOGO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80" y="188595"/>
            <a:ext cx="1838325" cy="5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公司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905" y="83185"/>
            <a:ext cx="2962275" cy="7854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二、读取霍尔传感器数据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557020"/>
            <a:ext cx="1075118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霍尔传感器与上面的红外传感器不同，除了读取其输出的结果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HE_OUT</a:t>
            </a:r>
            <a:r>
              <a:rPr 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外，我们还需要设置他的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LED7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指示灯，来达到显示的效果。通过上面的转接板对应关系可以得到要用到的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口关系。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3246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霍尔传感器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2040255" y="3284855"/>
          <a:ext cx="8109585" cy="2501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2560"/>
                <a:gridCol w="2701925"/>
                <a:gridCol w="2705100"/>
              </a:tblGrid>
              <a:tr h="6254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名称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GPIO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功能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EBE"/>
                    </a:solidFill>
                  </a:tcPr>
                </a:tc>
              </a:tr>
              <a:tr h="6254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HE_OUT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读取霍尔传感器输出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LED7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霍尔传感器指示灯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IR_DO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读取红外传感器输出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三、程序</a:t>
            </a:r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编写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557020"/>
            <a:ext cx="698627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通过前面讲解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设置的视频，我们已经有了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的驱动文件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gpio.c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和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gpio.h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，直接拿过来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包含它使用。红外传感器再检测到物体靠近时，将会输出低电平，反之输出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高电平。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7818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红外传感器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程序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2435860" y="6381750"/>
            <a:ext cx="1638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ctr"/>
            <a:r>
              <a:rPr lang="en-US" altLang="zh-CN" sz="1800" b="0">
                <a:latin typeface="Arial" panose="020B0604020202020204" pitchFamily="34" charset="0"/>
                <a:ea typeface="黑体" panose="02010609060101010101" charset="-122"/>
              </a:rPr>
              <a:t>.h</a:t>
            </a:r>
            <a:r>
              <a:rPr lang="zh-CN" altLang="en-US" sz="1800" b="0">
                <a:latin typeface="Arial" panose="020B0604020202020204" pitchFamily="34" charset="0"/>
                <a:ea typeface="黑体" panose="02010609060101010101" charset="-122"/>
              </a:rPr>
              <a:t>头文件</a:t>
            </a:r>
            <a:endParaRPr lang="zh-CN" altLang="en-US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930" y="1196340"/>
            <a:ext cx="2885440" cy="55670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015" y="3859530"/>
            <a:ext cx="2865120" cy="23145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194165" y="6381750"/>
            <a:ext cx="1638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ctr"/>
            <a:r>
              <a:rPr lang="en-US" altLang="zh-CN" sz="1800" b="0">
                <a:latin typeface="Arial" panose="020B0604020202020204" pitchFamily="34" charset="0"/>
                <a:ea typeface="黑体" panose="02010609060101010101" charset="-122"/>
              </a:rPr>
              <a:t>.c</a:t>
            </a:r>
            <a:r>
              <a:rPr lang="zh-CN" altLang="en-US" sz="1800" b="0">
                <a:latin typeface="Arial" panose="020B0604020202020204" pitchFamily="34" charset="0"/>
                <a:ea typeface="黑体" panose="02010609060101010101" charset="-122"/>
              </a:rPr>
              <a:t>文件</a:t>
            </a:r>
            <a:endParaRPr lang="zh-CN" altLang="en-US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三、程序</a:t>
            </a:r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编写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557020"/>
            <a:ext cx="698627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霍尔传感器的操作与红外的类似，但是多了点亮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LED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灯的操作，感应到磁性物体靠近时点亮，反之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熄灭。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7818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霍尔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传感器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程序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2435860" y="6381750"/>
            <a:ext cx="1638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ctr"/>
            <a:r>
              <a:rPr lang="en-US" altLang="zh-CN" sz="1800" b="0">
                <a:latin typeface="Arial" panose="020B0604020202020204" pitchFamily="34" charset="0"/>
                <a:ea typeface="黑体" panose="02010609060101010101" charset="-122"/>
              </a:rPr>
              <a:t>.h</a:t>
            </a:r>
            <a:r>
              <a:rPr lang="zh-CN" altLang="en-US" sz="1800" b="0">
                <a:latin typeface="Arial" panose="020B0604020202020204" pitchFamily="34" charset="0"/>
                <a:ea typeface="黑体" panose="02010609060101010101" charset="-122"/>
              </a:rPr>
              <a:t>头文件</a:t>
            </a:r>
            <a:endParaRPr lang="zh-CN" altLang="en-US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67675" y="6381750"/>
            <a:ext cx="1638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ctr"/>
            <a:r>
              <a:rPr lang="en-US" altLang="zh-CN" sz="1800" b="0">
                <a:latin typeface="Arial" panose="020B0604020202020204" pitchFamily="34" charset="0"/>
                <a:ea typeface="黑体" panose="02010609060101010101" charset="-122"/>
              </a:rPr>
              <a:t>.c</a:t>
            </a:r>
            <a:r>
              <a:rPr lang="zh-CN" altLang="en-US" sz="1800" b="0">
                <a:latin typeface="Arial" panose="020B0604020202020204" pitchFamily="34" charset="0"/>
                <a:ea typeface="黑体" panose="02010609060101010101" charset="-122"/>
              </a:rPr>
              <a:t>文件</a:t>
            </a:r>
            <a:endParaRPr lang="zh-CN" altLang="en-US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3501390"/>
            <a:ext cx="3078480" cy="20878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2493010"/>
            <a:ext cx="3422650" cy="33039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2598" y="2060848"/>
            <a:ext cx="1116124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5900" b="1" dirty="0">
                <a:solidFill>
                  <a:srgbClr val="2676FF"/>
                </a:solidFill>
                <a:ea typeface="微软雅黑" panose="020B0503020204020204" charset="-122"/>
              </a:rPr>
              <a:t>感谢</a:t>
            </a:r>
            <a:r>
              <a:rPr lang="zh-CN" altLang="en-US" sz="5900" b="1" dirty="0">
                <a:solidFill>
                  <a:srgbClr val="2676FF"/>
                </a:solidFill>
                <a:ea typeface="微软雅黑" panose="020B0503020204020204" charset="-122"/>
              </a:rPr>
              <a:t>观看！</a:t>
            </a:r>
            <a:endParaRPr lang="zh-CN" altLang="en-US" sz="59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38"/>
          <p:cNvSpPr txBox="1"/>
          <p:nvPr/>
        </p:nvSpPr>
        <p:spPr>
          <a:xfrm>
            <a:off x="402767" y="3196256"/>
            <a:ext cx="3156500" cy="736744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p>
            <a:r>
              <a:rPr lang="en-US" altLang="zh-CN" sz="4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11"/>
          <p:cNvSpPr txBox="1"/>
          <p:nvPr/>
        </p:nvSpPr>
        <p:spPr>
          <a:xfrm>
            <a:off x="1497171" y="2564886"/>
            <a:ext cx="1130360" cy="654948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p>
            <a:r>
              <a:rPr lang="zh-CN" altLang="en-US" sz="3500" b="1" dirty="0">
                <a:solidFill>
                  <a:srgbClr val="1A74CC"/>
                </a:solidFill>
                <a:latin typeface="微软雅黑" panose="020B0503020204020204" charset="-122"/>
                <a:ea typeface="微软雅黑" panose="020B0503020204020204" charset="-122"/>
              </a:rPr>
              <a:t>提纲</a:t>
            </a:r>
            <a:endParaRPr lang="zh-CN" altLang="en-US" sz="3500" b="1" dirty="0">
              <a:solidFill>
                <a:srgbClr val="1A74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946932" y="1584408"/>
            <a:ext cx="0" cy="39604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8"/>
          <p:cNvSpPr txBox="1"/>
          <p:nvPr/>
        </p:nvSpPr>
        <p:spPr>
          <a:xfrm>
            <a:off x="4602396" y="2156253"/>
            <a:ext cx="2973070" cy="483235"/>
          </a:xfrm>
          <a:prstGeom prst="rect">
            <a:avLst/>
          </a:prstGeom>
          <a:noFill/>
        </p:spPr>
        <p:txBody>
          <a:bodyPr wrap="none" lIns="115214" tIns="57607" rIns="115214" bIns="57607" rtlCol="0" anchor="ctr" anchorCtr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读取红外传感器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48522" y="2072402"/>
            <a:ext cx="556293" cy="630942"/>
            <a:chOff x="3541609" y="2047768"/>
            <a:chExt cx="441478" cy="500796"/>
          </a:xfrm>
        </p:grpSpPr>
        <p:sp>
          <p:nvSpPr>
            <p:cNvPr id="37" name="文本框 16"/>
            <p:cNvSpPr txBox="1"/>
            <p:nvPr/>
          </p:nvSpPr>
          <p:spPr>
            <a:xfrm>
              <a:off x="3541609" y="2047768"/>
              <a:ext cx="345008" cy="500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3500" dirty="0">
                  <a:solidFill>
                    <a:srgbClr val="414455"/>
                  </a:solidFill>
                  <a:ea typeface="微软雅黑" panose="020B0503020204020204" charset="-122"/>
                </a:rPr>
                <a:t>1</a:t>
              </a:r>
              <a:endParaRPr lang="zh-CN" altLang="en-US" sz="3500" dirty="0">
                <a:solidFill>
                  <a:srgbClr val="414455"/>
                </a:solidFill>
                <a:ea typeface="微软雅黑" panose="020B050302020402020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18"/>
          <p:cNvSpPr txBox="1"/>
          <p:nvPr/>
        </p:nvSpPr>
        <p:spPr>
          <a:xfrm>
            <a:off x="4602396" y="2825543"/>
            <a:ext cx="2973070" cy="483235"/>
          </a:xfrm>
          <a:prstGeom prst="rect">
            <a:avLst/>
          </a:prstGeom>
          <a:noFill/>
        </p:spPr>
        <p:txBody>
          <a:bodyPr wrap="none" lIns="115214" tIns="57607" rIns="115214" bIns="57607" rtlCol="0" anchor="ctr" anchorCtr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读取霍尔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传感器数据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049190" y="2741444"/>
            <a:ext cx="556260" cy="630555"/>
            <a:chOff x="3541609" y="2047768"/>
            <a:chExt cx="441478" cy="500796"/>
          </a:xfrm>
        </p:grpSpPr>
        <p:sp>
          <p:nvSpPr>
            <p:cNvPr id="42" name="文本框 16"/>
            <p:cNvSpPr txBox="1"/>
            <p:nvPr/>
          </p:nvSpPr>
          <p:spPr>
            <a:xfrm>
              <a:off x="3541609" y="2047768"/>
              <a:ext cx="345008" cy="500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3500" dirty="0">
                  <a:solidFill>
                    <a:srgbClr val="414455"/>
                  </a:solidFill>
                  <a:ea typeface="微软雅黑" panose="020B0503020204020204" charset="-122"/>
                </a:rPr>
                <a:t>2</a:t>
              </a:r>
              <a:endParaRPr lang="zh-CN" altLang="en-US" sz="3500" dirty="0">
                <a:solidFill>
                  <a:srgbClr val="414455"/>
                </a:solidFill>
                <a:ea typeface="微软雅黑" panose="020B0503020204020204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sp>
        <p:nvSpPr>
          <p:cNvPr id="7" name="文本框 18"/>
          <p:cNvSpPr txBox="1"/>
          <p:nvPr/>
        </p:nvSpPr>
        <p:spPr>
          <a:xfrm>
            <a:off x="4602396" y="3494833"/>
            <a:ext cx="1449070" cy="483235"/>
          </a:xfrm>
          <a:prstGeom prst="rect">
            <a:avLst/>
          </a:prstGeom>
          <a:noFill/>
        </p:spPr>
        <p:txBody>
          <a:bodyPr wrap="none" lIns="115214" tIns="57607" rIns="115214" bIns="57607" rtlCol="0" anchor="ctr" anchorCtr="0">
            <a:spAutoFit/>
          </a:bodyPr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程序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编写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49825" y="3410099"/>
            <a:ext cx="553720" cy="629920"/>
            <a:chOff x="3543529" y="2047768"/>
            <a:chExt cx="439558" cy="499985"/>
          </a:xfrm>
        </p:grpSpPr>
        <p:sp>
          <p:nvSpPr>
            <p:cNvPr id="9" name="文本框 16"/>
            <p:cNvSpPr txBox="1"/>
            <p:nvPr/>
          </p:nvSpPr>
          <p:spPr>
            <a:xfrm>
              <a:off x="3543529" y="2047768"/>
              <a:ext cx="341168" cy="499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3500" dirty="0">
                  <a:solidFill>
                    <a:srgbClr val="414455"/>
                  </a:solidFill>
                  <a:ea typeface="微软雅黑" panose="020B0503020204020204" charset="-122"/>
                </a:rPr>
                <a:t>3</a:t>
              </a:r>
              <a:endParaRPr lang="zh-CN" altLang="en-US" sz="3500" dirty="0">
                <a:solidFill>
                  <a:srgbClr val="414455"/>
                </a:solidFill>
                <a:ea typeface="微软雅黑" panose="020B050302020402020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0" grpId="0"/>
      <p:bldP spid="30" grpId="1"/>
      <p:bldP spid="35" grpId="0"/>
      <p:bldP spid="39" grpId="0"/>
      <p:bldP spid="35" grpId="1"/>
      <p:bldP spid="39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一、读取红外传感器数据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485265"/>
            <a:ext cx="1097089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传感器模块共有6种传感器，本次任务只用到其中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种，剩下的气压传感器、光照传感器、温湿度传感器要使用I2C协议会在后续章节中介绍，红外传感器自带了指示灯，霍尔传感器需要配置一个IO来控制LED7指示灯。</a:t>
            </a:r>
            <a:r>
              <a:rPr 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传感器模块通过转接板与开发板连接，我们只需要定义要使用的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引脚号。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3246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传感器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pic>
        <p:nvPicPr>
          <p:cNvPr id="20" name="图片 20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3068955"/>
            <a:ext cx="4394835" cy="3131185"/>
          </a:xfrm>
          <a:prstGeom prst="rect">
            <a:avLst/>
          </a:prstGeom>
        </p:spPr>
      </p:pic>
      <p:pic>
        <p:nvPicPr>
          <p:cNvPr id="94" name="图片 94" descr="微信图片_20210817143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885" y="2919730"/>
            <a:ext cx="1468120" cy="34207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一、读取红外传感器数据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557020"/>
            <a:ext cx="1075118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红外传感器与烟雾传感器共用一个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LM393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比较器。红外的输出信号是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IR_DO(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数字信号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IR_AO(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模拟信号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)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。我们这里只需要接收他的数字信号，即只需要判断是否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有物体靠近。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7818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红外传感器电路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pic>
        <p:nvPicPr>
          <p:cNvPr id="30" name="图片 30" descr="QQ图片20210804155656"/>
          <p:cNvPicPr>
            <a:picLocks noChangeAspect="1"/>
          </p:cNvPicPr>
          <p:nvPr/>
        </p:nvPicPr>
        <p:blipFill>
          <a:blip r:embed="rId2"/>
          <a:srcRect l="8275" t="4162" r="2529"/>
          <a:stretch>
            <a:fillRect/>
          </a:stretch>
        </p:blipFill>
        <p:spPr>
          <a:xfrm>
            <a:off x="2270125" y="2406015"/>
            <a:ext cx="6972300" cy="43364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一、读取红外传感器数据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557020"/>
            <a:ext cx="1075118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红外传感器与烟雾传感器共用一个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LM393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比较器。红外的输出信号是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IR_DO(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数字信号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IR_AO(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模拟信号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)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。我们这里只需要接收他的数字信号，即只需要判断是否有物体靠近。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IR_DO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输出标号为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LCDR0,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即对应了传感器模块的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A13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引脚，我们只需要读取该引脚指就能获取到红外传感器的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状态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7818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红外传感器电路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pic>
        <p:nvPicPr>
          <p:cNvPr id="22" name="图片 22" descr="QQ截图20210804153318"/>
          <p:cNvPicPr>
            <a:picLocks noChangeAspect="1"/>
          </p:cNvPicPr>
          <p:nvPr/>
        </p:nvPicPr>
        <p:blipFill>
          <a:blip r:embed="rId2"/>
          <a:srcRect t="8405" r="30297" b="13013"/>
          <a:stretch>
            <a:fillRect/>
          </a:stretch>
        </p:blipFill>
        <p:spPr>
          <a:xfrm>
            <a:off x="6026785" y="3170555"/>
            <a:ext cx="5606415" cy="295275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rcRect t="1407"/>
          <a:stretch>
            <a:fillRect/>
          </a:stretch>
        </p:blipFill>
        <p:spPr>
          <a:xfrm>
            <a:off x="478790" y="3101658"/>
            <a:ext cx="5180965" cy="29581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614805" y="6282055"/>
            <a:ext cx="25069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数据输出接口</a:t>
            </a:r>
            <a:endParaRPr lang="zh-CN" altLang="en-US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67345" y="6282055"/>
            <a:ext cx="25069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altLang="en-US" sz="1800" b="0">
                <a:latin typeface="Arial" panose="020B0604020202020204" pitchFamily="34" charset="0"/>
                <a:ea typeface="黑体" panose="02010609060101010101" charset="-122"/>
              </a:rPr>
              <a:t>传感器模块</a:t>
            </a:r>
            <a:r>
              <a:rPr lang="zh-CN" altLang="en-US" sz="1800" b="0">
                <a:latin typeface="Arial" panose="020B0604020202020204" pitchFamily="34" charset="0"/>
                <a:ea typeface="黑体" panose="02010609060101010101" charset="-122"/>
              </a:rPr>
              <a:t>接口</a:t>
            </a:r>
            <a:endParaRPr lang="zh-CN" altLang="en-US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0075" y="5155565"/>
            <a:ext cx="4716145" cy="363855"/>
          </a:xfrm>
          <a:prstGeom prst="roundRect">
            <a:avLst/>
          </a:prstGeom>
          <a:noFill/>
          <a:ln w="47625" cap="flat" cmpd="sng">
            <a:solidFill>
              <a:srgbClr val="2676FF"/>
            </a:solidFill>
            <a:prstDash val="solid"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996633">
                    <a:alpha val="52000"/>
                  </a:srgbClr>
                </a:solidFill>
              </a14:hiddenFill>
            </a:ext>
          </a:extLst>
        </p:spPr>
        <p:txBody>
          <a:bodyPr wrap="square" lIns="0" tIns="0" rIns="0" bIns="0" numCol="1" anchor="ctr">
            <a:noAutofit/>
          </a:bodyPr>
          <a:p>
            <a:pPr algn="ctr" defTabSz="1088390"/>
            <a:endParaRPr lang="zh-CN" altLang="en-US" sz="21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879465" y="4684395"/>
            <a:ext cx="4155440" cy="231775"/>
          </a:xfrm>
          <a:prstGeom prst="roundRect">
            <a:avLst/>
          </a:prstGeom>
          <a:noFill/>
          <a:ln w="47625" cap="flat" cmpd="sng">
            <a:solidFill>
              <a:srgbClr val="2676FF"/>
            </a:solidFill>
            <a:prstDash val="solid"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996633">
                    <a:alpha val="52000"/>
                  </a:srgbClr>
                </a:solidFill>
              </a14:hiddenFill>
            </a:ext>
          </a:extLst>
        </p:spPr>
        <p:txBody>
          <a:bodyPr wrap="square" lIns="0" tIns="0" rIns="0" bIns="0" numCol="1" anchor="ctr">
            <a:noAutofit/>
          </a:bodyPr>
          <a:p>
            <a:pPr algn="ctr" defTabSz="1088390"/>
            <a:endParaRPr lang="zh-CN" altLang="en-US" sz="21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一、读取红外传感器数据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485265"/>
            <a:ext cx="1097089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教学实验箱里为龙芯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2K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配备了一个转接板，方便连接各个扩展模块。其引脚对应关系如图所示。对应的名字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LCD_R0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（注意与上面模块的引脚定义不一样），该端口经过转接板后连接到龙芯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2K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上的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引脚上，该引脚为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GPIO2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。如果不使用转接板直接用杜邦线连接，可任意定义一个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口。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3246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转接板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接口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4602480" y="6450965"/>
            <a:ext cx="30175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转接板与模块</a:t>
            </a:r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端连接引脚</a:t>
            </a:r>
            <a:endParaRPr lang="zh-CN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2779395"/>
            <a:ext cx="10918190" cy="34436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一、读取红外传感器数据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485265"/>
            <a:ext cx="1097089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教学实验箱里为龙芯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2K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配备了一个转接板，方便连接各个扩展模块。其引脚对应关系如图所示。对应的名字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LCD_R0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（注意与上面模块的引脚定义不一样），该端口经过转接板后连接到龙芯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2K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上的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引脚上，该引脚为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GPIO2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。如果不使用转接板直接用杜邦线连接，可任意定义一个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口。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3246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转接板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接口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4357370" y="6452870"/>
            <a:ext cx="30175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转接板与龙芯</a:t>
            </a:r>
            <a:r>
              <a:rPr lang="en-US" altLang="zh-CN" sz="1800" b="0">
                <a:latin typeface="Arial" panose="020B0604020202020204" pitchFamily="34" charset="0"/>
                <a:ea typeface="黑体" panose="02010609060101010101" charset="-122"/>
              </a:rPr>
              <a:t>2K</a:t>
            </a:r>
            <a:r>
              <a:rPr lang="zh-CN" altLang="en-US" sz="1800" b="0">
                <a:latin typeface="Arial" panose="020B0604020202020204" pitchFamily="34" charset="0"/>
                <a:ea typeface="黑体" panose="02010609060101010101" charset="-122"/>
              </a:rPr>
              <a:t>端</a:t>
            </a:r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连接引脚</a:t>
            </a:r>
            <a:endParaRPr lang="zh-CN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7" name="图片 6" descr="QQ截图20220422175642"/>
          <p:cNvPicPr>
            <a:picLocks noChangeAspect="1"/>
          </p:cNvPicPr>
          <p:nvPr/>
        </p:nvPicPr>
        <p:blipFill>
          <a:blip r:embed="rId2"/>
          <a:srcRect t="9214" b="35785"/>
          <a:stretch>
            <a:fillRect/>
          </a:stretch>
        </p:blipFill>
        <p:spPr>
          <a:xfrm>
            <a:off x="967740" y="2780665"/>
            <a:ext cx="10287000" cy="34778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一、读取红外传感器数据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485265"/>
            <a:ext cx="1097089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教学实验箱里为龙芯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2K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配备了一个转接板，方便连接各个扩展模块。其引脚对应关系如图所示。对应的名字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LCD_R0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（注意与上面模块的引脚定义不一样），该端口经过转接板后连接到龙芯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2K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上的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引脚上，该引脚为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GPIO2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。如果不使用转接板直接用杜邦线连接，可任意定义一个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口。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3246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转接板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接口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4357370" y="6452870"/>
            <a:ext cx="30175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龙芯</a:t>
            </a:r>
            <a:r>
              <a:rPr lang="en-US" altLang="zh-CN" sz="1800" b="0">
                <a:latin typeface="Arial" panose="020B0604020202020204" pitchFamily="34" charset="0"/>
                <a:ea typeface="黑体" panose="02010609060101010101" charset="-122"/>
              </a:rPr>
              <a:t>2K</a:t>
            </a:r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引脚引脚</a:t>
            </a:r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定义</a:t>
            </a:r>
            <a:endParaRPr lang="zh-CN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1" name="图片 11" descr="QQ截图20220309103419"/>
          <p:cNvPicPr>
            <a:picLocks noChangeAspect="1"/>
          </p:cNvPicPr>
          <p:nvPr/>
        </p:nvPicPr>
        <p:blipFill>
          <a:blip r:embed="rId2"/>
          <a:srcRect b="44163"/>
          <a:stretch>
            <a:fillRect/>
          </a:stretch>
        </p:blipFill>
        <p:spPr>
          <a:xfrm>
            <a:off x="1645920" y="2867660"/>
            <a:ext cx="8517255" cy="3476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355600" y="133350"/>
            <a:ext cx="840390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2676FF"/>
                </a:solidFill>
                <a:ea typeface="微软雅黑" panose="020B0503020204020204" charset="-122"/>
              </a:rPr>
              <a:t>二、读取霍尔传感器数据</a:t>
            </a:r>
            <a:endParaRPr lang="zh-CN" altLang="en-US" sz="3200" b="1" dirty="0">
              <a:solidFill>
                <a:srgbClr val="2676FF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0365" y="1557020"/>
            <a:ext cx="1075118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霍尔传感器与上面的红外传感器不同，除了读取其输出的结果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HE_OUT</a:t>
            </a:r>
            <a:r>
              <a:rPr 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外，我们还需要设置他的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LED7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指示灯，来达到显示的效果。通过上面的转接板对应关系可以得到要用到的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GPIO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口关系。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燕尾形 19"/>
          <p:cNvSpPr/>
          <p:nvPr/>
        </p:nvSpPr>
        <p:spPr>
          <a:xfrm>
            <a:off x="396471" y="1216135"/>
            <a:ext cx="298135" cy="330559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622" y="1196752"/>
            <a:ext cx="1324610" cy="36703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霍尔传感器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公司图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110" y="0"/>
            <a:ext cx="2962275" cy="78549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1045210" y="2488565"/>
            <a:ext cx="4906010" cy="280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1844040" y="5516880"/>
            <a:ext cx="24752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ctr"/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霍尔传感器</a:t>
            </a:r>
            <a:endParaRPr lang="zh-CN" altLang="en-US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212840" y="2488565"/>
            <a:ext cx="4975225" cy="281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7489825" y="5516880"/>
            <a:ext cx="18821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en-US" sz="1800" b="0">
                <a:latin typeface="Arial" panose="020B0604020202020204" pitchFamily="3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r>
              <a:rPr lang="en-US" sz="1800" b="0">
                <a:latin typeface="Arial" panose="020B0604020202020204" pitchFamily="34" charset="0"/>
                <a:ea typeface="黑体" panose="02010609060101010101" charset="-122"/>
              </a:rPr>
              <a:t>LED</a:t>
            </a:r>
            <a:r>
              <a:rPr lang="zh-CN" sz="1800" b="0">
                <a:latin typeface="Arial" panose="020B0604020202020204" pitchFamily="34" charset="0"/>
                <a:ea typeface="黑体" panose="02010609060101010101" charset="-122"/>
              </a:rPr>
              <a:t>指示灯</a:t>
            </a:r>
            <a:endParaRPr lang="zh-CN" altLang="en-US" sz="1800" b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tags/tag1.xml><?xml version="1.0" encoding="utf-8"?>
<p:tagLst xmlns:p="http://schemas.openxmlformats.org/presentationml/2006/main">
  <p:tag name="KSO_WM_UNIT_TABLE_BEAUTIFY" val="smartTable{e446349d-b05f-43b6-84ae-6afb6f8555fc}"/>
  <p:tag name="TABLE_ENDDRAG_ORIGIN_RECT" val="638*196"/>
  <p:tag name="TABLE_ENDDRAG_RECT" val="219*258*638*196"/>
</p:tagLst>
</file>

<file path=ppt/theme/theme1.xml><?xml version="1.0" encoding="utf-8"?>
<a:theme xmlns:a="http://schemas.openxmlformats.org/drawingml/2006/main" name="1_蓝色模板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+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6633">
            <a:alpha val="52000"/>
          </a:srgbClr>
        </a:solidFill>
        <a:ln w="12700" cap="flat">
          <a:noFill/>
          <a:miter lim="400000"/>
        </a:ln>
      </a:spPr>
      <a:bodyPr wrap="square" lIns="0" tIns="0" rIns="0" bIns="0" numCol="1" anchor="ctr">
        <a:noAutofit/>
      </a:bodyPr>
      <a:lstStyle>
        <a:defPPr algn="ctr" defTabSz="1088390">
          <a:defRPr sz="2100">
            <a:solidFill>
              <a:prstClr val="black">
                <a:lumMod val="85000"/>
                <a:lumOff val="15000"/>
              </a:prstClr>
            </a:solidFill>
            <a:latin typeface="微软雅黑" panose="020B0503020204020204" charset="-122"/>
          </a:defRPr>
        </a:defPPr>
      </a:lstStyle>
    </a:spDef>
    <a:lnDef>
      <a:spPr>
        <a:ln w="19050">
          <a:solidFill>
            <a:srgbClr val="86A051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WPS 演示</Application>
  <PresentationFormat>自定义</PresentationFormat>
  <Paragraphs>126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黑体</vt:lpstr>
      <vt:lpstr>Times New Roman</vt:lpstr>
      <vt:lpstr>Arial Unicode MS</vt:lpstr>
      <vt:lpstr>1_蓝色模板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USER-</dc:creator>
  <cp:lastModifiedBy>万里云间戍</cp:lastModifiedBy>
  <cp:revision>2038</cp:revision>
  <cp:lastPrinted>2017-03-08T07:37:00Z</cp:lastPrinted>
  <dcterms:created xsi:type="dcterms:W3CDTF">2016-05-14T15:44:00Z</dcterms:created>
  <dcterms:modified xsi:type="dcterms:W3CDTF">2022-04-24T03:10:11Z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D7F8B2C32B3945F99CA91C527F0641B8</vt:lpwstr>
  </property>
</Properties>
</file>